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uliana Kleinsorge" initials="JK" lastIdx="1" clrIdx="0">
    <p:extLst>
      <p:ext uri="{19B8F6BF-5375-455C-9EA6-DF929625EA0E}">
        <p15:presenceInfo xmlns:p15="http://schemas.microsoft.com/office/powerpoint/2012/main" userId="Juliana Kleinsorg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46" d="100"/>
          <a:sy n="46" d="100"/>
        </p:scale>
        <p:origin x="151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9-29T22:53:38.142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 txBox="1"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r>
              <a:t>“Type a quote here.”</a:t>
            </a:r>
          </a:p>
        </p:txBody>
      </p:sp>
      <p:sp>
        <p:nvSpPr>
          <p:cNvPr id="95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m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>
            <a:spLocks noGrp="1"/>
          </p:cNvSpPr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o Título"/>
          <p:cNvSpPr txBox="1"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22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o Título"/>
          <p:cNvSpPr txBox="1"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1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m"/>
          <p:cNvSpPr>
            <a:spLocks noGrp="1"/>
          </p:cNvSpPr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o Título"/>
          <p:cNvSpPr txBox="1">
            <a:spLocks noGrp="1"/>
          </p:cNvSpPr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40" name="Nível de Corpo Um…"/>
          <p:cNvSpPr txBox="1">
            <a:spLocks noGrp="1"/>
          </p:cNvSpPr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9" name="Número do Slide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7" name="Nível de Corpo U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m"/>
          <p:cNvSpPr>
            <a:spLocks noGrp="1"/>
          </p:cNvSpPr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o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7" name="Nível de Corpo Um…"/>
          <p:cNvSpPr txBox="1">
            <a:spLocks noGrp="1"/>
          </p:cNvSpPr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m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m"/>
          <p:cNvSpPr>
            <a:spLocks noGrp="1"/>
          </p:cNvSpPr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m"/>
          <p:cNvSpPr>
            <a:spLocks noGrp="1"/>
          </p:cNvSpPr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 anchor="t"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 txBox="1">
            <a:spLocks noGrp="1"/>
          </p:cNvSpPr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 txBox="1">
            <a:spLocks noGrp="1"/>
          </p:cNvSpPr>
          <p:nvPr>
            <p:ph type="sldNum" sz="quarter" idx="2"/>
          </p:nvPr>
        </p:nvSpPr>
        <p:spPr>
          <a:xfrm>
            <a:off x="6311798" y="9245599"/>
            <a:ext cx="368504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8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6.xml"/><Relationship Id="rId4" Type="http://schemas.openxmlformats.org/officeDocument/2006/relationships/comments" Target="../comments/commen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FisioFinder"/>
          <p:cNvSpPr txBox="1">
            <a:spLocks noGrp="1"/>
          </p:cNvSpPr>
          <p:nvPr>
            <p:ph type="ctrTitle"/>
          </p:nvPr>
        </p:nvSpPr>
        <p:spPr>
          <a:xfrm>
            <a:off x="5277628" y="859895"/>
            <a:ext cx="6338637" cy="1578505"/>
          </a:xfrm>
          <a:prstGeom prst="rect">
            <a:avLst/>
          </a:prstGeom>
        </p:spPr>
        <p:txBody>
          <a:bodyPr>
            <a:normAutofit/>
          </a:bodyPr>
          <a:lstStyle>
            <a:lvl1pPr defTabSz="560831">
              <a:defRPr sz="7679"/>
            </a:lvl1pPr>
          </a:lstStyle>
          <a:p>
            <a:r>
              <a:rPr sz="8000" dirty="0" err="1"/>
              <a:t>FisioFinder</a:t>
            </a:r>
            <a:endParaRPr sz="8000" dirty="0"/>
          </a:p>
        </p:txBody>
      </p:sp>
      <p:pic>
        <p:nvPicPr>
          <p:cNvPr id="12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558" y="323477"/>
            <a:ext cx="4456048" cy="2968842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22884DF6-B674-4673-B7CD-36162DF570D0}"/>
              </a:ext>
            </a:extLst>
          </p:cNvPr>
          <p:cNvSpPr txBox="1">
            <a:spLocks/>
          </p:cNvSpPr>
          <p:nvPr/>
        </p:nvSpPr>
        <p:spPr>
          <a:xfrm>
            <a:off x="755741" y="5488707"/>
            <a:ext cx="11690260" cy="2868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b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hangingPunct="1">
              <a:lnSpc>
                <a:spcPct val="120000"/>
              </a:lnSpc>
            </a:pPr>
            <a:r>
              <a:rPr lang="pt-BR" sz="6600" i="1" dirty="0"/>
              <a:t>“Inovação na conexão entre pacientes fisioterapeutas e médicos”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brigado !"/>
          <p:cNvSpPr txBox="1">
            <a:spLocks noGrp="1"/>
          </p:cNvSpPr>
          <p:nvPr>
            <p:ph type="title"/>
          </p:nvPr>
        </p:nvSpPr>
        <p:spPr>
          <a:xfrm>
            <a:off x="952500" y="1422271"/>
            <a:ext cx="11099800" cy="2120900"/>
          </a:xfrm>
          <a:prstGeom prst="rect">
            <a:avLst/>
          </a:prstGeom>
        </p:spPr>
        <p:txBody>
          <a:bodyPr/>
          <a:lstStyle/>
          <a:p>
            <a:pPr lvl="2"/>
            <a:r>
              <a:rPr lang="pt-BR" dirty="0"/>
              <a:t>Obrigado</a:t>
            </a:r>
            <a:r>
              <a:rPr dirty="0"/>
              <a:t> !</a:t>
            </a:r>
          </a:p>
        </p:txBody>
      </p:sp>
      <p:sp>
        <p:nvSpPr>
          <p:cNvPr id="150" name="Temos sede de inovação e buscamos promover mudanças de impacto mundial."/>
          <p:cNvSpPr txBox="1">
            <a:spLocks noGrp="1"/>
          </p:cNvSpPr>
          <p:nvPr>
            <p:ph type="body" sz="half" idx="1"/>
          </p:nvPr>
        </p:nvSpPr>
        <p:spPr>
          <a:xfrm>
            <a:off x="1181100" y="4395226"/>
            <a:ext cx="11099800" cy="32171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800" dirty="0"/>
              <a:t> </a:t>
            </a:r>
            <a:r>
              <a:rPr lang="pt-BR" sz="4800" i="1" dirty="0"/>
              <a:t>Temos sede de inovação e nosso propósito é promover mudanças a favor da sociedade!</a:t>
            </a:r>
            <a:endParaRPr sz="4800" i="1"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enário Atual"/>
          <p:cNvSpPr txBox="1">
            <a:spLocks noGrp="1"/>
          </p:cNvSpPr>
          <p:nvPr>
            <p:ph type="title"/>
          </p:nvPr>
        </p:nvSpPr>
        <p:spPr>
          <a:xfrm>
            <a:off x="952501" y="131234"/>
            <a:ext cx="11099800" cy="21209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1"/>
            <a:r>
              <a:rPr lang="pt-BR" sz="6000" dirty="0"/>
              <a:t>O c</a:t>
            </a:r>
            <a:r>
              <a:rPr sz="6000" dirty="0" err="1"/>
              <a:t>enário</a:t>
            </a:r>
            <a:r>
              <a:rPr sz="6000" dirty="0"/>
              <a:t> </a:t>
            </a:r>
            <a:r>
              <a:rPr lang="pt-BR" sz="6000" dirty="0"/>
              <a:t>a</a:t>
            </a:r>
            <a:r>
              <a:rPr sz="6000" dirty="0" err="1"/>
              <a:t>tual</a:t>
            </a:r>
            <a:r>
              <a:rPr lang="pt-BR" sz="6000" dirty="0"/>
              <a:t> reporta:</a:t>
            </a:r>
            <a:endParaRPr sz="6000" dirty="0"/>
          </a:p>
        </p:txBody>
      </p:sp>
      <p:sp>
        <p:nvSpPr>
          <p:cNvPr id="124" name="O fisioterapeuta tem formação suficiente para identificar, diagnosticar e tratar disfunções do sistema músculo-esquelético, sem a necessidade de análise inicial do médico.…"/>
          <p:cNvSpPr txBox="1"/>
          <p:nvPr/>
        </p:nvSpPr>
        <p:spPr>
          <a:xfrm>
            <a:off x="952500" y="4993433"/>
            <a:ext cx="11099801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anchor="ctr">
            <a:spAutoFit/>
          </a:bodyPr>
          <a:lstStyle/>
          <a:p>
            <a:pPr algn="just">
              <a:defRPr sz="3000"/>
            </a:pPr>
            <a:endParaRPr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6D99695-AAAF-486B-8B0A-0DA53F7E4D43}"/>
              </a:ext>
            </a:extLst>
          </p:cNvPr>
          <p:cNvSpPr txBox="1"/>
          <p:nvPr/>
        </p:nvSpPr>
        <p:spPr>
          <a:xfrm>
            <a:off x="202430" y="2542075"/>
            <a:ext cx="12599940" cy="39805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sz="3600" dirty="0"/>
              <a:t>Carência de informações sobre os serviços prestados pelos fisioterapeutas;</a:t>
            </a:r>
          </a:p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BR" sz="3600" dirty="0"/>
          </a:p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sz="36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Comunicação pouco eficiente entre médicos e fisiote</a:t>
            </a:r>
            <a:r>
              <a:rPr lang="pt-BR" sz="3600" dirty="0"/>
              <a:t>rapeutas;</a:t>
            </a:r>
          </a:p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BR" sz="3600" dirty="0"/>
          </a:p>
          <a:p>
            <a:pPr marL="571500" marR="0" indent="-5715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3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asted-image.tiff" descr="pasted-image.tiff">
            <a:extLst>
              <a:ext uri="{FF2B5EF4-FFF2-40B4-BE49-F238E27FC236}">
                <a16:creationId xmlns:a16="http://schemas.microsoft.com/office/drawing/2014/main" id="{09051EBC-24E9-4BF9-87AC-98E832FAE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1028" y="6506201"/>
            <a:ext cx="3610489" cy="2396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tiff" descr="pasted-image.tiff">
            <a:extLst>
              <a:ext uri="{FF2B5EF4-FFF2-40B4-BE49-F238E27FC236}">
                <a16:creationId xmlns:a16="http://schemas.microsoft.com/office/drawing/2014/main" id="{8140EAA7-3638-4FE8-8F66-CA797658E9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0949" y="6479017"/>
            <a:ext cx="3401352" cy="226615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A597DAAA-B956-4E8B-A483-7B18E74484CF}"/>
              </a:ext>
            </a:extLst>
          </p:cNvPr>
          <p:cNvSpPr/>
          <p:nvPr/>
        </p:nvSpPr>
        <p:spPr>
          <a:xfrm>
            <a:off x="6595533" y="7487614"/>
            <a:ext cx="1041400" cy="461817"/>
          </a:xfrm>
          <a:prstGeom prst="rightArrow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i="0" u="none" strike="noStrike" normalizeH="0" baseline="0"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* Maior Custo…"/>
          <p:cNvSpPr txBox="1">
            <a:spLocks noGrp="1"/>
          </p:cNvSpPr>
          <p:nvPr>
            <p:ph type="ctrTitle"/>
          </p:nvPr>
        </p:nvSpPr>
        <p:spPr>
          <a:xfrm>
            <a:off x="677332" y="266699"/>
            <a:ext cx="10464801" cy="3761847"/>
          </a:xfrm>
          <a:prstGeom prst="rect">
            <a:avLst/>
          </a:prstGeom>
        </p:spPr>
        <p:txBody>
          <a:bodyPr/>
          <a:lstStyle/>
          <a:p>
            <a:pPr lvl="1" indent="91440" algn="l" defTabSz="233679">
              <a:defRPr sz="3200"/>
            </a:pPr>
            <a:endParaRPr dirty="0"/>
          </a:p>
          <a:p>
            <a:pPr lvl="1" indent="91440" algn="l" defTabSz="233679">
              <a:defRPr sz="3200"/>
            </a:pPr>
            <a:endParaRPr dirty="0"/>
          </a:p>
          <a:p>
            <a:pPr lvl="1" indent="91440" algn="l" defTabSz="233679">
              <a:defRPr sz="3200"/>
            </a:pPr>
            <a:endParaRPr dirty="0"/>
          </a:p>
          <a:p>
            <a:pPr lvl="1" indent="91440" algn="l" defTabSz="233679">
              <a:defRPr sz="3200"/>
            </a:pPr>
            <a:endParaRPr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E31C1BC-CB52-4A6E-935B-4117F25D5682}"/>
              </a:ext>
            </a:extLst>
          </p:cNvPr>
          <p:cNvSpPr txBox="1"/>
          <p:nvPr/>
        </p:nvSpPr>
        <p:spPr>
          <a:xfrm>
            <a:off x="355599" y="752376"/>
            <a:ext cx="11921067" cy="43806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Dificuldade do paciente para encontrar o profissional adequado a sua necessidade;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Monopólio de processos entre convênios;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pt-BR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4000" dirty="0"/>
              <a:t>Qualidade do atendimento;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3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10" name="pasted-image.tiff" descr="pasted-image.tiff">
            <a:extLst>
              <a:ext uri="{FF2B5EF4-FFF2-40B4-BE49-F238E27FC236}">
                <a16:creationId xmlns:a16="http://schemas.microsoft.com/office/drawing/2014/main" id="{DEEEDE99-6F7B-4C36-A33A-27AD265C60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1077" y="5939146"/>
            <a:ext cx="6040629" cy="2790044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F9939E2-4940-4B27-984E-C87F244064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399" y="5577374"/>
            <a:ext cx="5266267" cy="35135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013" y="371859"/>
            <a:ext cx="6397012" cy="4263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B5B71E-155D-41C3-ABD1-6C66B9000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88" y="5468335"/>
            <a:ext cx="6265909" cy="3841920"/>
          </a:xfrm>
          <a:prstGeom prst="rect">
            <a:avLst/>
          </a:prstGeom>
        </p:spPr>
      </p:pic>
      <p:sp>
        <p:nvSpPr>
          <p:cNvPr id="3" name="Seta: Dobrada 2">
            <a:extLst>
              <a:ext uri="{FF2B5EF4-FFF2-40B4-BE49-F238E27FC236}">
                <a16:creationId xmlns:a16="http://schemas.microsoft.com/office/drawing/2014/main" id="{73300D4D-F7F7-4D39-866D-FC16D414F235}"/>
              </a:ext>
            </a:extLst>
          </p:cNvPr>
          <p:cNvSpPr/>
          <p:nvPr/>
        </p:nvSpPr>
        <p:spPr>
          <a:xfrm rot="16200000">
            <a:off x="2907973" y="5936000"/>
            <a:ext cx="2024921" cy="1440060"/>
          </a:xfrm>
          <a:prstGeom prst="bentArrow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Seta: Dobrada 8">
            <a:extLst>
              <a:ext uri="{FF2B5EF4-FFF2-40B4-BE49-F238E27FC236}">
                <a16:creationId xmlns:a16="http://schemas.microsoft.com/office/drawing/2014/main" id="{95A858B8-05C3-42E3-9741-178B210D909F}"/>
              </a:ext>
            </a:extLst>
          </p:cNvPr>
          <p:cNvSpPr/>
          <p:nvPr/>
        </p:nvSpPr>
        <p:spPr>
          <a:xfrm rot="5400000">
            <a:off x="8193096" y="2633829"/>
            <a:ext cx="1912964" cy="1258066"/>
          </a:xfrm>
          <a:prstGeom prst="bentArrow">
            <a:avLst/>
          </a:prstGeom>
          <a:noFill/>
          <a:ln w="12700" cap="flat">
            <a:solidFill>
              <a:schemeClr val="tx1"/>
            </a:solidFill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>
                <a:outerShdw blurRad="25400" dist="23998" dir="2700000" rotWithShape="0">
                  <a:srgbClr val="000000">
                    <a:alpha val="31034"/>
                  </a:srgbClr>
                </a:outerShdw>
              </a:effectLst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Captura de tela 2017-09-29 12.09.25.png" descr="Captura de tela 2017-09-29 12.09.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787" y="2736276"/>
            <a:ext cx="12376848" cy="576348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Oceano azul">
            <a:extLst>
              <a:ext uri="{FF2B5EF4-FFF2-40B4-BE49-F238E27FC236}">
                <a16:creationId xmlns:a16="http://schemas.microsoft.com/office/drawing/2014/main" id="{F09848F8-2F1E-4522-89D7-DBEAD403D13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6311" y="768927"/>
            <a:ext cx="11099800" cy="1114136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pt-BR" dirty="0"/>
              <a:t>Conexões</a:t>
            </a:r>
            <a:endParaRPr dirty="0"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Oceano azul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Oceano</a:t>
            </a:r>
            <a:r>
              <a:rPr dirty="0"/>
              <a:t> </a:t>
            </a:r>
            <a:r>
              <a:rPr dirty="0" err="1"/>
              <a:t>azul</a:t>
            </a:r>
            <a:endParaRPr dirty="0"/>
          </a:p>
        </p:txBody>
      </p:sp>
      <p:sp>
        <p:nvSpPr>
          <p:cNvPr id="145" name="Canal de comunicação…"/>
          <p:cNvSpPr txBox="1">
            <a:spLocks noGrp="1"/>
          </p:cNvSpPr>
          <p:nvPr>
            <p:ph type="body" idx="1"/>
          </p:nvPr>
        </p:nvSpPr>
        <p:spPr>
          <a:xfrm>
            <a:off x="952500" y="2760134"/>
            <a:ext cx="11099800" cy="6286500"/>
          </a:xfrm>
          <a:prstGeom prst="rect">
            <a:avLst/>
          </a:prstGeom>
        </p:spPr>
        <p:txBody>
          <a:bodyPr/>
          <a:lstStyle/>
          <a:p>
            <a:r>
              <a:rPr dirty="0"/>
              <a:t>Canal de </a:t>
            </a:r>
            <a:r>
              <a:rPr dirty="0" err="1"/>
              <a:t>comunicação</a:t>
            </a:r>
            <a:endParaRPr dirty="0"/>
          </a:p>
          <a:p>
            <a:r>
              <a:rPr dirty="0"/>
              <a:t>Rede </a:t>
            </a:r>
            <a:r>
              <a:rPr dirty="0" err="1"/>
              <a:t>contatos</a:t>
            </a:r>
            <a:r>
              <a:rPr dirty="0"/>
              <a:t> e </a:t>
            </a:r>
            <a:r>
              <a:rPr dirty="0" err="1"/>
              <a:t>avaliações</a:t>
            </a:r>
            <a:endParaRPr dirty="0"/>
          </a:p>
          <a:p>
            <a:r>
              <a:rPr dirty="0" err="1"/>
              <a:t>Confiabilidade</a:t>
            </a:r>
            <a:r>
              <a:rPr dirty="0"/>
              <a:t> </a:t>
            </a:r>
            <a:r>
              <a:rPr dirty="0" err="1"/>
              <a:t>nos</a:t>
            </a:r>
            <a:r>
              <a:rPr dirty="0"/>
              <a:t> </a:t>
            </a:r>
            <a:r>
              <a:rPr dirty="0" err="1"/>
              <a:t>serviços</a:t>
            </a:r>
            <a:r>
              <a:rPr dirty="0"/>
              <a:t> </a:t>
            </a:r>
            <a:r>
              <a:rPr dirty="0" err="1"/>
              <a:t>prestados</a:t>
            </a:r>
            <a:endParaRPr dirty="0"/>
          </a:p>
          <a:p>
            <a:r>
              <a:rPr dirty="0"/>
              <a:t>Segurança em </a:t>
            </a:r>
            <a:r>
              <a:rPr dirty="0" err="1"/>
              <a:t>relação</a:t>
            </a:r>
            <a:r>
              <a:rPr dirty="0"/>
              <a:t> </a:t>
            </a:r>
            <a:r>
              <a:rPr dirty="0" err="1"/>
              <a:t>aos</a:t>
            </a:r>
            <a:r>
              <a:rPr dirty="0"/>
              <a:t> </a:t>
            </a:r>
            <a:r>
              <a:rPr dirty="0" err="1"/>
              <a:t>pagamentos</a:t>
            </a:r>
            <a:endParaRPr dirty="0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Envelhecimento mundial"/>
          <p:cNvSpPr txBox="1">
            <a:spLocks noGrp="1"/>
          </p:cNvSpPr>
          <p:nvPr>
            <p:ph type="title"/>
          </p:nvPr>
        </p:nvSpPr>
        <p:spPr>
          <a:xfrm>
            <a:off x="952500" y="406400"/>
            <a:ext cx="11099800" cy="1472274"/>
          </a:xfrm>
          <a:prstGeom prst="rect">
            <a:avLst/>
          </a:prstGeom>
        </p:spPr>
        <p:txBody>
          <a:bodyPr/>
          <a:lstStyle>
            <a:lvl1pPr defTabSz="572516">
              <a:defRPr sz="7840"/>
            </a:lvl1pPr>
          </a:lstStyle>
          <a:p>
            <a:r>
              <a:t>Envelhecimento mundial</a:t>
            </a:r>
          </a:p>
        </p:txBody>
      </p:sp>
      <p:sp>
        <p:nvSpPr>
          <p:cNvPr id="137" name="20 milhões brasileiros tem mais de 60 anos…"/>
          <p:cNvSpPr txBox="1">
            <a:spLocks noGrp="1"/>
          </p:cNvSpPr>
          <p:nvPr>
            <p:ph type="body" sz="half" idx="1"/>
          </p:nvPr>
        </p:nvSpPr>
        <p:spPr>
          <a:xfrm>
            <a:off x="952500" y="2597150"/>
            <a:ext cx="5334001" cy="6286500"/>
          </a:xfrm>
          <a:prstGeom prst="rect">
            <a:avLst/>
          </a:prstGeom>
        </p:spPr>
        <p:txBody>
          <a:bodyPr/>
          <a:lstStyle/>
          <a:p>
            <a:endParaRPr dirty="0"/>
          </a:p>
          <a:p>
            <a:endParaRPr dirty="0"/>
          </a:p>
          <a:p>
            <a:r>
              <a:rPr sz="3600" dirty="0"/>
              <a:t>20 </a:t>
            </a:r>
            <a:r>
              <a:rPr sz="3600" dirty="0" err="1"/>
              <a:t>milhões</a:t>
            </a:r>
            <a:r>
              <a:rPr sz="3600" dirty="0"/>
              <a:t> </a:t>
            </a:r>
            <a:r>
              <a:rPr sz="3600" dirty="0" err="1"/>
              <a:t>brasileiros</a:t>
            </a:r>
            <a:r>
              <a:rPr sz="3600" dirty="0"/>
              <a:t> </a:t>
            </a:r>
            <a:r>
              <a:rPr sz="3600" dirty="0" err="1"/>
              <a:t>tem</a:t>
            </a:r>
            <a:r>
              <a:rPr sz="3600" dirty="0"/>
              <a:t> </a:t>
            </a:r>
            <a:r>
              <a:rPr sz="3600" dirty="0" err="1"/>
              <a:t>mais</a:t>
            </a:r>
            <a:r>
              <a:rPr sz="3600" dirty="0"/>
              <a:t> de 60 </a:t>
            </a:r>
            <a:r>
              <a:rPr sz="3600" dirty="0" err="1"/>
              <a:t>anos</a:t>
            </a:r>
            <a:endParaRPr sz="3600" dirty="0"/>
          </a:p>
          <a:p>
            <a:r>
              <a:rPr sz="3600" dirty="0"/>
              <a:t>893 </a:t>
            </a:r>
            <a:r>
              <a:rPr sz="3600" dirty="0" err="1"/>
              <a:t>milhões</a:t>
            </a:r>
            <a:r>
              <a:rPr sz="3600" dirty="0"/>
              <a:t> de </a:t>
            </a:r>
            <a:r>
              <a:rPr sz="3600" dirty="0" err="1"/>
              <a:t>pessoas</a:t>
            </a:r>
            <a:r>
              <a:rPr sz="3600" dirty="0"/>
              <a:t> </a:t>
            </a:r>
            <a:r>
              <a:rPr sz="3600" dirty="0" err="1"/>
              <a:t>idosas</a:t>
            </a:r>
            <a:r>
              <a:rPr sz="3600" dirty="0"/>
              <a:t> no </a:t>
            </a:r>
            <a:r>
              <a:rPr sz="3600" dirty="0" err="1"/>
              <a:t>mundo</a:t>
            </a:r>
            <a:endParaRPr sz="3600" dirty="0"/>
          </a:p>
          <a:p>
            <a:r>
              <a:rPr sz="3600" dirty="0" err="1"/>
              <a:t>Tendência</a:t>
            </a:r>
            <a:r>
              <a:rPr sz="3600" dirty="0"/>
              <a:t> de </a:t>
            </a:r>
            <a:r>
              <a:rPr sz="3600" dirty="0" err="1"/>
              <a:t>crescimento</a:t>
            </a:r>
            <a:endParaRPr sz="3600" dirty="0"/>
          </a:p>
        </p:txBody>
      </p:sp>
      <p:pic>
        <p:nvPicPr>
          <p:cNvPr id="138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3066" y="3262745"/>
            <a:ext cx="5431893" cy="5431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42586" y="2160732"/>
            <a:ext cx="1797415" cy="17974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Mais de 262 mil fisioterapeutas registrados no Brasil (15 especialidades)…"/>
          <p:cNvSpPr txBox="1">
            <a:spLocks noGrp="1"/>
          </p:cNvSpPr>
          <p:nvPr>
            <p:ph type="body" sz="half" idx="1"/>
          </p:nvPr>
        </p:nvSpPr>
        <p:spPr>
          <a:xfrm>
            <a:off x="602672" y="1637640"/>
            <a:ext cx="5200320" cy="6342577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572516">
              <a:spcBef>
                <a:spcPts val="4100"/>
              </a:spcBef>
              <a:defRPr sz="3724"/>
            </a:pPr>
            <a:r>
              <a:rPr sz="4000" dirty="0" err="1"/>
              <a:t>Mais</a:t>
            </a:r>
            <a:r>
              <a:rPr sz="4000" dirty="0"/>
              <a:t> de 262 mil </a:t>
            </a:r>
            <a:r>
              <a:rPr sz="4000" dirty="0" err="1"/>
              <a:t>fisioterapeutas</a:t>
            </a:r>
            <a:r>
              <a:rPr sz="4000" dirty="0"/>
              <a:t> </a:t>
            </a:r>
            <a:r>
              <a:rPr sz="4000" dirty="0" err="1"/>
              <a:t>registrados</a:t>
            </a:r>
            <a:r>
              <a:rPr sz="4000" dirty="0"/>
              <a:t> no </a:t>
            </a:r>
            <a:r>
              <a:rPr sz="4000" dirty="0" err="1"/>
              <a:t>Brasil</a:t>
            </a:r>
            <a:r>
              <a:rPr sz="4000" dirty="0"/>
              <a:t> (15 </a:t>
            </a:r>
            <a:r>
              <a:rPr sz="4000" dirty="0" err="1"/>
              <a:t>especialidades</a:t>
            </a:r>
            <a:r>
              <a:rPr sz="4000" dirty="0"/>
              <a:t>)</a:t>
            </a:r>
          </a:p>
          <a:p>
            <a:pPr marL="448055" indent="-448055" defTabSz="572516">
              <a:spcBef>
                <a:spcPts val="4100"/>
              </a:spcBef>
              <a:defRPr sz="3724"/>
            </a:pPr>
            <a:r>
              <a:rPr sz="4000" dirty="0" err="1"/>
              <a:t>Mais</a:t>
            </a:r>
            <a:r>
              <a:rPr sz="4000" dirty="0"/>
              <a:t> 432 mil </a:t>
            </a:r>
            <a:r>
              <a:rPr sz="4000" dirty="0" err="1"/>
              <a:t>médicos</a:t>
            </a:r>
            <a:r>
              <a:rPr sz="4000" dirty="0"/>
              <a:t> </a:t>
            </a:r>
            <a:r>
              <a:rPr sz="4000" dirty="0" err="1"/>
              <a:t>registrados</a:t>
            </a:r>
            <a:r>
              <a:rPr sz="4000" dirty="0"/>
              <a:t> no </a:t>
            </a:r>
            <a:r>
              <a:rPr sz="4000" dirty="0" err="1"/>
              <a:t>Brasil</a:t>
            </a:r>
            <a:r>
              <a:rPr sz="4000" dirty="0"/>
              <a:t> (1</a:t>
            </a:r>
            <a:r>
              <a:rPr lang="pt-BR" sz="4000" dirty="0"/>
              <a:t>1</a:t>
            </a:r>
            <a:r>
              <a:rPr sz="4000" dirty="0"/>
              <a:t> </a:t>
            </a:r>
            <a:r>
              <a:rPr sz="4000" dirty="0" err="1"/>
              <a:t>especialidades</a:t>
            </a:r>
            <a:r>
              <a:rPr sz="4000" dirty="0"/>
              <a:t>)</a:t>
            </a:r>
          </a:p>
        </p:txBody>
      </p:sp>
      <p:pic>
        <p:nvPicPr>
          <p:cNvPr id="14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90944" y="2549723"/>
            <a:ext cx="5998573" cy="3996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5446" y="1852513"/>
            <a:ext cx="6048575" cy="6048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  <a:effectStyle>
          <a:effectLst>
            <a:outerShdw blurRad="76200" dir="18900000" rotWithShape="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blurRad="76200" dir="18900000" rotWithShape="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23998" dir="2700000" rotWithShape="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139</Words>
  <Application>Microsoft Office PowerPoint</Application>
  <PresentationFormat>Personalizar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Helvetica</vt:lpstr>
      <vt:lpstr>Helvetica Light</vt:lpstr>
      <vt:lpstr>Helvetica Neue</vt:lpstr>
      <vt:lpstr>Gradient</vt:lpstr>
      <vt:lpstr>FisioFinder</vt:lpstr>
      <vt:lpstr>O cenário atual reporta:</vt:lpstr>
      <vt:lpstr>   </vt:lpstr>
      <vt:lpstr>Apresentação do PowerPoint</vt:lpstr>
      <vt:lpstr>Conexões</vt:lpstr>
      <vt:lpstr>Oceano azul</vt:lpstr>
      <vt:lpstr>Envelhecimento mundial</vt:lpstr>
      <vt:lpstr>Apresentação do PowerPoint</vt:lpstr>
      <vt:lpstr>Apresentação do PowerPoint</vt:lpstr>
      <vt:lpstr>Obrigado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FisioFinder</dc:title>
  <dc:creator>Juliana Kleinsorge</dc:creator>
  <cp:lastModifiedBy>Juliana Kleinsorge</cp:lastModifiedBy>
  <cp:revision>20</cp:revision>
  <dcterms:modified xsi:type="dcterms:W3CDTF">2017-09-30T02:48:34Z</dcterms:modified>
</cp:coreProperties>
</file>